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77" r:id="rId3"/>
    <p:sldId id="284" r:id="rId4"/>
    <p:sldId id="299" r:id="rId5"/>
    <p:sldId id="297" r:id="rId6"/>
    <p:sldId id="285" r:id="rId7"/>
    <p:sldId id="275" r:id="rId8"/>
    <p:sldId id="276" r:id="rId9"/>
    <p:sldId id="272" r:id="rId10"/>
    <p:sldId id="287" r:id="rId11"/>
    <p:sldId id="261" r:id="rId12"/>
    <p:sldId id="286" r:id="rId13"/>
    <p:sldId id="298" r:id="rId14"/>
    <p:sldId id="303" r:id="rId15"/>
    <p:sldId id="270" r:id="rId16"/>
    <p:sldId id="300" r:id="rId17"/>
    <p:sldId id="301" r:id="rId18"/>
    <p:sldId id="302" r:id="rId19"/>
    <p:sldId id="290" r:id="rId20"/>
    <p:sldId id="295" r:id="rId21"/>
    <p:sldId id="306" r:id="rId22"/>
    <p:sldId id="307" r:id="rId23"/>
    <p:sldId id="308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22D31-F334-42F7-BAAD-D98A93402D0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5BC04-DC95-40F1-8050-987A8BB4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4C8BE8-97FB-4FFB-B41E-1D2139D71745}" type="slidenum">
              <a:rPr lang="ar-EG" smtClean="0">
                <a:latin typeface="Arial" charset="0"/>
                <a:cs typeface="Arial" charset="0"/>
              </a:rPr>
              <a:pPr/>
              <a:t>21</a:t>
            </a:fld>
            <a:endParaRPr lang="ar-EG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5ED048-8C52-4972-BAEE-73E514EF6B18}" type="slidenum">
              <a:rPr lang="ar-EG" smtClean="0">
                <a:latin typeface="Arial" charset="0"/>
                <a:cs typeface="Arial" charset="0"/>
              </a:rPr>
              <a:pPr/>
              <a:t>23</a:t>
            </a:fld>
            <a:endParaRPr lang="ar-EG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5BC04-DC95-40F1-8050-987A8BB45F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126162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Benha 1st year medicine\transcription-and-transl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723900"/>
            <a:ext cx="428625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 descr="C:\Users\shozan\Downloads\imaاتges.jpg"/>
          <p:cNvPicPr>
            <a:picLocks noChangeAspect="1" noChangeArrowheads="1"/>
          </p:cNvPicPr>
          <p:nvPr/>
        </p:nvPicPr>
        <p:blipFill>
          <a:blip r:embed="rId2"/>
          <a:srcRect r="40496"/>
          <a:stretch>
            <a:fillRect/>
          </a:stretch>
        </p:blipFill>
        <p:spPr bwMode="auto">
          <a:xfrm>
            <a:off x="152400" y="5867400"/>
            <a:ext cx="2514600" cy="809625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73279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Benha 1st year medicine\Rna_splic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8" y="876300"/>
            <a:ext cx="576262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Bauhaus 93" pitchFamily="82" charset="0"/>
              </a:rPr>
              <a:t>Translation </a:t>
            </a:r>
            <a:br>
              <a:rPr lang="en-US" sz="5400" b="1" dirty="0" smtClean="0">
                <a:solidFill>
                  <a:srgbClr val="FFFF00"/>
                </a:solidFill>
                <a:latin typeface="Bauhaus 93" pitchFamily="82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Bauhaus 93" pitchFamily="82" charset="0"/>
              </a:rPr>
              <a:t>(protein synthesis)</a:t>
            </a:r>
            <a:endParaRPr lang="en-US" sz="5400" b="1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 l="-1075" r="10476" b="5494"/>
          <a:stretch>
            <a:fillRect/>
          </a:stretch>
        </p:blipFill>
        <p:spPr>
          <a:xfrm>
            <a:off x="685800" y="2228415"/>
            <a:ext cx="7696200" cy="272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91821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075613" cy="601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D:\Benha 1st year medicine\translation-termin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467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D:\Benha 1st year medicine\translation-initiation.png"/>
          <p:cNvPicPr/>
          <p:nvPr/>
        </p:nvPicPr>
        <p:blipFill>
          <a:blip r:embed="rId2"/>
          <a:srcRect l="-226" t="1501"/>
          <a:stretch>
            <a:fillRect/>
          </a:stretch>
        </p:blipFill>
        <p:spPr bwMode="auto">
          <a:xfrm>
            <a:off x="533400" y="304801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endParaRPr lang="en-US" sz="4400" b="1" dirty="0" smtClean="0">
              <a:solidFill>
                <a:srgbClr val="00CC0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rgbClr val="00CC00"/>
                </a:solidFill>
                <a:latin typeface="Blackadder ITC" pitchFamily="82" charset="0"/>
              </a:rPr>
              <a:t>Prepared By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Blackadder ITC" pitchFamily="82" charset="0"/>
              </a:rPr>
              <a:t>Dr</a:t>
            </a:r>
            <a:r>
              <a:rPr lang="en-US" sz="6000" b="1" dirty="0" smtClean="0">
                <a:solidFill>
                  <a:srgbClr val="FFFF00"/>
                </a:solidFill>
                <a:latin typeface="Blackadder ITC" pitchFamily="82" charset="0"/>
              </a:rPr>
              <a:t>. </a:t>
            </a:r>
            <a:r>
              <a:rPr lang="en-US" sz="6000" b="1" dirty="0" err="1" smtClean="0">
                <a:solidFill>
                  <a:srgbClr val="FFFF00"/>
                </a:solidFill>
                <a:latin typeface="Blackadder ITC" pitchFamily="82" charset="0"/>
              </a:rPr>
              <a:t>Shuzan</a:t>
            </a:r>
            <a:r>
              <a:rPr lang="en-US" sz="6000" b="1" dirty="0" smtClean="0">
                <a:solidFill>
                  <a:srgbClr val="FFFF00"/>
                </a:solidFill>
                <a:latin typeface="Blackadder ITC" pitchFamily="82" charset="0"/>
              </a:rPr>
              <a:t> Ali Mohammed</a:t>
            </a:r>
            <a:endParaRPr lang="en-US" sz="6000" b="1" dirty="0">
              <a:solidFill>
                <a:srgbClr val="FFFF00"/>
              </a:solidFill>
              <a:latin typeface="Blackadder ITC" pitchFamily="82" charset="0"/>
            </a:endParaRPr>
          </a:p>
        </p:txBody>
      </p:sp>
      <p:pic>
        <p:nvPicPr>
          <p:cNvPr id="8195" name="Picture 3" descr="C:\Users\shozan\Downloads\imagلاىes.jpg"/>
          <p:cNvPicPr>
            <a:picLocks noChangeAspect="1" noChangeArrowheads="1"/>
          </p:cNvPicPr>
          <p:nvPr/>
        </p:nvPicPr>
        <p:blipFill>
          <a:blip r:embed="rId2"/>
          <a:srcRect r="16807"/>
          <a:stretch>
            <a:fillRect/>
          </a:stretch>
        </p:blipFill>
        <p:spPr bwMode="auto">
          <a:xfrm>
            <a:off x="6781800" y="1676400"/>
            <a:ext cx="1676400" cy="1447800"/>
          </a:xfrm>
          <a:prstGeom prst="rect">
            <a:avLst/>
          </a:prstGeom>
          <a:noFill/>
        </p:spPr>
      </p:pic>
      <p:pic>
        <p:nvPicPr>
          <p:cNvPr id="8196" name="Picture 4" descr="C:\Users\shozan\Downloads\imaاتges.jpg"/>
          <p:cNvPicPr>
            <a:picLocks noChangeAspect="1" noChangeArrowheads="1"/>
          </p:cNvPicPr>
          <p:nvPr/>
        </p:nvPicPr>
        <p:blipFill>
          <a:blip r:embed="rId3"/>
          <a:srcRect r="40496"/>
          <a:stretch>
            <a:fillRect/>
          </a:stretch>
        </p:blipFill>
        <p:spPr bwMode="auto">
          <a:xfrm>
            <a:off x="228600" y="5562600"/>
            <a:ext cx="2286000" cy="88582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auhaus 93" pitchFamily="82" charset="0"/>
              </a:rPr>
              <a:t>Transcription </a:t>
            </a:r>
            <a:br>
              <a:rPr lang="en-US" b="1" dirty="0" smtClean="0">
                <a:solidFill>
                  <a:srgbClr val="FFFF00"/>
                </a:solidFill>
                <a:latin typeface="Bauhaus 93" pitchFamily="82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Bauhaus 93" pitchFamily="82" charset="0"/>
              </a:rPr>
              <a:t>&amp;  Translation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D:\Benha 1st year medicine\translation-elong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1038"/>
            <a:ext cx="7620000" cy="549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3548063" y="8731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794" name="Group 266"/>
          <p:cNvGraphicFramePr>
            <a:graphicFrameLocks noGrp="1"/>
          </p:cNvGraphicFramePr>
          <p:nvPr/>
        </p:nvGraphicFramePr>
        <p:xfrm>
          <a:off x="304800" y="381000"/>
          <a:ext cx="8428950" cy="6278880"/>
        </p:xfrm>
        <a:graphic>
          <a:graphicData uri="http://schemas.openxmlformats.org/drawingml/2006/table">
            <a:tbl>
              <a:tblPr rtl="1"/>
              <a:tblGrid>
                <a:gridCol w="3782516"/>
                <a:gridCol w="681922"/>
                <a:gridCol w="755464"/>
                <a:gridCol w="768834"/>
                <a:gridCol w="2440214"/>
              </a:tblGrid>
              <a:tr h="3657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Site and mode of action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Spectrum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Antibiotics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(inhibiting translation &amp; transcription)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P&amp;E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7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Inhibits building of charged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tRNA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to A site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Tetracycline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8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Inhibits initiation of protein synthesis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Streptomycin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8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Inhibits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peptidyl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transferase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Chloramphenicol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8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Inhibits translocation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Erythromycin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27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Block transcription initiation by binding RNA polymerase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Rifampicin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8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Inhibits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peptidyl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transferase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Cycloheximide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27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Inhibits mRNA synthesis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Amanitin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mushrum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8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Premature termination of polypeptide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Puromycin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27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Binds to DNA blocking RNA polymerase movement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ar-E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Actinomycin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2603" name="Rectangle 75"/>
          <p:cNvSpPr>
            <a:spLocks noChangeArrowheads="1"/>
          </p:cNvSpPr>
          <p:nvPr/>
        </p:nvSpPr>
        <p:spPr bwMode="auto">
          <a:xfrm>
            <a:off x="381000" y="0"/>
            <a:ext cx="18473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algn="l" rtl="0"/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381000"/>
          <a:ext cx="8382000" cy="579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638800"/>
              </a:tblGrid>
              <a:tr h="396934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FF00"/>
                          </a:solidFill>
                        </a:rPr>
                        <a:t>Toxin</a:t>
                      </a:r>
                      <a:endParaRPr lang="en-US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FF00"/>
                          </a:solidFill>
                        </a:rPr>
                        <a:t>Action</a:t>
                      </a:r>
                      <a:endParaRPr lang="en-US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272366">
                <a:tc>
                  <a:txBody>
                    <a:bodyPr/>
                    <a:lstStyle/>
                    <a:p>
                      <a:pPr algn="l"/>
                      <a:r>
                        <a:rPr lang="en-US" sz="2800" b="1" u="none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Diphtheria toxins</a:t>
                      </a:r>
                      <a:endParaRPr lang="en-US" sz="28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Catalyzes ADP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ribosylation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EF2 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(prevent translocation )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78744">
                <a:tc>
                  <a:txBody>
                    <a:bodyPr/>
                    <a:lstStyle/>
                    <a:p>
                      <a:r>
                        <a:rPr lang="en-US" sz="2800" b="1" u="none" dirty="0" err="1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Ricin</a:t>
                      </a:r>
                      <a:endParaRPr lang="en-US" sz="2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Castor oil inactivates 60s subunit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78744">
                <a:tc>
                  <a:txBody>
                    <a:bodyPr/>
                    <a:lstStyle/>
                    <a:p>
                      <a:r>
                        <a:rPr lang="en-US" sz="2800" b="1" u="none" dirty="0" err="1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Cycloheximide</a:t>
                      </a:r>
                      <a:endParaRPr lang="en-US" sz="2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Inhibits eukaryotic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peptidyl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transferase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cs typeface="Times New Roman" pitchFamily="18" charset="0"/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59613">
                <a:tc>
                  <a:txBody>
                    <a:bodyPr/>
                    <a:lstStyle/>
                    <a:p>
                      <a:r>
                        <a:rPr lang="en-US" sz="2800" b="1" u="none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Interferon</a:t>
                      </a:r>
                      <a:endParaRPr lang="en-US" sz="2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Stop initiation of protein synthesis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(inhibits viral reproduction)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cs typeface="Times New Roman" pitchFamily="18" charset="0"/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rgbClr val="FFFF00"/>
                </a:solidFill>
                <a:latin typeface="Bauhaus 93" pitchFamily="82" charset="0"/>
              </a:rPr>
              <a:t>Thank you</a:t>
            </a:r>
            <a:endParaRPr lang="en-US" sz="9600" dirty="0">
              <a:solidFill>
                <a:srgbClr val="FFFF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Benha 1st year medicine\mcell-transcription-translation_eng_zo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924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Bauhaus 93" pitchFamily="82" charset="0"/>
              </a:rPr>
              <a:t>Transcription </a:t>
            </a:r>
            <a:br>
              <a:rPr lang="en-US" sz="4800" b="1" dirty="0" smtClean="0">
                <a:solidFill>
                  <a:srgbClr val="FFFF00"/>
                </a:solidFill>
                <a:latin typeface="Bauhaus 93" pitchFamily="82" charset="0"/>
              </a:rPr>
            </a:br>
            <a:r>
              <a:rPr lang="en-US" sz="4800" b="1" dirty="0" smtClean="0">
                <a:solidFill>
                  <a:srgbClr val="FFFF00"/>
                </a:solidFill>
                <a:latin typeface="Bauhaus 93" pitchFamily="82" charset="0"/>
              </a:rPr>
              <a:t>(RNA </a:t>
            </a:r>
            <a:r>
              <a:rPr lang="en-US" sz="4800" b="1" dirty="0" err="1" smtClean="0">
                <a:solidFill>
                  <a:srgbClr val="FFFF00"/>
                </a:solidFill>
                <a:latin typeface="Bauhaus 93" pitchFamily="82" charset="0"/>
              </a:rPr>
              <a:t>synthsis</a:t>
            </a:r>
            <a:r>
              <a:rPr lang="en-US" sz="4800" b="1" dirty="0" smtClean="0">
                <a:solidFill>
                  <a:srgbClr val="FFFF00"/>
                </a:solidFill>
                <a:latin typeface="Bauhaus 93" pitchFamily="82" charset="0"/>
              </a:rPr>
              <a:t>)</a:t>
            </a:r>
            <a:br>
              <a:rPr lang="en-US" sz="4800" b="1" dirty="0" smtClean="0">
                <a:solidFill>
                  <a:srgbClr val="FFFF00"/>
                </a:solidFill>
                <a:latin typeface="Bauhaus 93" pitchFamily="82" charset="0"/>
              </a:rPr>
            </a:br>
            <a:endParaRPr lang="en-US" sz="4800" b="1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Benha 1st year medicine\transcriptionjpg.png.jpg"/>
          <p:cNvPicPr>
            <a:picLocks noChangeAspect="1" noChangeArrowheads="1"/>
          </p:cNvPicPr>
          <p:nvPr/>
        </p:nvPicPr>
        <p:blipFill>
          <a:blip r:embed="rId2"/>
          <a:srcRect r="44230"/>
          <a:stretch>
            <a:fillRect/>
          </a:stretch>
        </p:blipFill>
        <p:spPr bwMode="auto">
          <a:xfrm>
            <a:off x="457200" y="457200"/>
            <a:ext cx="4419600" cy="5715000"/>
          </a:xfrm>
          <a:prstGeom prst="rect">
            <a:avLst/>
          </a:prstGeom>
          <a:noFill/>
        </p:spPr>
      </p:pic>
      <p:pic>
        <p:nvPicPr>
          <p:cNvPr id="5" name="Picture 2" descr="D:\Benha 1st year medicine\transcriptionjpg.p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630" b="31034"/>
          <a:stretch>
            <a:fillRect/>
          </a:stretch>
        </p:blipFill>
        <p:spPr bwMode="auto">
          <a:xfrm>
            <a:off x="4800600" y="1066800"/>
            <a:ext cx="4114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Benha 1st year medicine\nucleotide-sequence-convers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5750"/>
            <a:ext cx="80772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:\Users\shozan\Downloads\imaات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0496"/>
          <a:stretch>
            <a:fillRect/>
          </a:stretch>
        </p:blipFill>
        <p:spPr bwMode="auto">
          <a:xfrm>
            <a:off x="152400" y="5867400"/>
            <a:ext cx="2514600" cy="8096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7620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:\Users\shozan\Downloads\imaاتges.jpg"/>
          <p:cNvPicPr>
            <a:picLocks noChangeAspect="1" noChangeArrowheads="1"/>
          </p:cNvPicPr>
          <p:nvPr/>
        </p:nvPicPr>
        <p:blipFill>
          <a:blip r:embed="rId2"/>
          <a:srcRect r="40496"/>
          <a:stretch>
            <a:fillRect/>
          </a:stretch>
        </p:blipFill>
        <p:spPr bwMode="auto">
          <a:xfrm>
            <a:off x="152400" y="5867400"/>
            <a:ext cx="2514600" cy="809625"/>
          </a:xfrm>
          <a:prstGeom prst="rect">
            <a:avLst/>
          </a:prstGeom>
          <a:noFill/>
        </p:spPr>
      </p:pic>
      <p:pic>
        <p:nvPicPr>
          <p:cNvPr id="6" name="Picture 4" descr="C:\Documents and Settings\Nancy\My Documents\My Pictures\proteinsynth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467600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:\Users\shozan\Downloads\imaاتges.jpg"/>
          <p:cNvPicPr>
            <a:picLocks noChangeAspect="1" noChangeArrowheads="1"/>
          </p:cNvPicPr>
          <p:nvPr/>
        </p:nvPicPr>
        <p:blipFill>
          <a:blip r:embed="rId2"/>
          <a:srcRect r="40496"/>
          <a:stretch>
            <a:fillRect/>
          </a:stretch>
        </p:blipFill>
        <p:spPr bwMode="auto">
          <a:xfrm>
            <a:off x="152400" y="5867400"/>
            <a:ext cx="2514600" cy="80962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7010399" cy="3581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130</Words>
  <Application>Microsoft Office PowerPoint</Application>
  <PresentationFormat>On-screen Show (4:3)</PresentationFormat>
  <Paragraphs>56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Transcription  &amp;  Translation</vt:lpstr>
      <vt:lpstr>Slide 3</vt:lpstr>
      <vt:lpstr>Transcription  (RNA synthsis)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Translation  (protein synthesis)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shozan</dc:creator>
  <cp:lastModifiedBy>cs</cp:lastModifiedBy>
  <cp:revision>49</cp:revision>
  <dcterms:created xsi:type="dcterms:W3CDTF">2006-08-16T00:00:00Z</dcterms:created>
  <dcterms:modified xsi:type="dcterms:W3CDTF">2015-03-18T04:00:39Z</dcterms:modified>
</cp:coreProperties>
</file>